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89" r:id="rId6"/>
    <p:sldId id="305" r:id="rId7"/>
    <p:sldId id="263" r:id="rId8"/>
    <p:sldId id="274" r:id="rId9"/>
    <p:sldId id="306" r:id="rId10"/>
    <p:sldId id="260" r:id="rId11"/>
    <p:sldId id="268" r:id="rId12"/>
    <p:sldId id="308" r:id="rId13"/>
    <p:sldId id="261" r:id="rId14"/>
    <p:sldId id="269" r:id="rId15"/>
    <p:sldId id="272" r:id="rId16"/>
  </p:sldIdLst>
  <p:sldSz cx="9144000" cy="6858000" type="screen4x3"/>
  <p:notesSz cx="6858000" cy="9144000"/>
  <p:custShowLst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12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 hasCustomPrompt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  <a:endParaRPr lang="uk-UA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  <a:endParaRPr lang="uk-UA" smtClean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  <a:endParaRPr lang="uk-UA" smtClean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  <a:endParaRPr lang="uk-UA" smtClean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  <a:endParaRPr lang="uk-UA" smtClean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  <a:endParaRPr lang="uk-UA" smtClean="0"/>
          </a:p>
          <a:p>
            <a:pPr lvl="1"/>
            <a:r>
              <a:rPr lang="uk-UA" smtClean="0"/>
              <a:t>Другий рівень</a:t>
            </a:r>
            <a:endParaRPr lang="uk-UA" smtClean="0"/>
          </a:p>
          <a:p>
            <a:pPr lvl="2"/>
            <a:r>
              <a:rPr lang="uk-UA" smtClean="0"/>
              <a:t>Третій рівень</a:t>
            </a:r>
            <a:endParaRPr lang="uk-UA" smtClean="0"/>
          </a:p>
          <a:p>
            <a:pPr lvl="3"/>
            <a:r>
              <a:rPr lang="uk-UA" smtClean="0"/>
              <a:t>Четвертий рівень</a:t>
            </a:r>
            <a:endParaRPr lang="uk-UA" smtClean="0"/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FBCA-CD1F-4E16-AE0A-536E0109C131}" type="datetimeFigureOut">
              <a:rPr lang="ru-RU" smtClean="0"/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1C86-0EA0-4E4E-ABC7-D43C44F1628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 advTm="5906">
        <p:dissolve/>
      </p:transition>
    </mc:Choice>
    <mc:Fallback>
      <p:transition advTm="5906">
        <p:dissolv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77620"/>
            <a:ext cx="7886700" cy="1541780"/>
          </a:xfr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prstTxWarp prst="textPlain">
              <a:avLst>
                <a:gd name="adj" fmla="val 49114"/>
              </a:avLst>
            </a:prstTxWarp>
            <a:normAutofit/>
            <a:scene3d>
              <a:camera prst="orthographicFront"/>
              <a:lightRig rig="contrasting" dir="t">
                <a:rot lat="0" lon="0" rev="4500000"/>
              </a:lightRig>
            </a:scene3d>
          </a:bodyPr>
          <a:lstStyle/>
          <a:p>
            <a:pPr algn="ctr"/>
            <a:r>
              <a:rPr lang="ru-RU" altLang="ru-RU" sz="3000" b="1" cap="all" dirty="0" smtClean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подготовить </a:t>
            </a:r>
            <a:br>
              <a:rPr lang="ru-RU" altLang="ru-RU" sz="3000" b="1" cap="all" dirty="0" smtClean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000" b="1" cap="all" dirty="0" smtClean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br>
              <a:rPr lang="ru-RU" altLang="ru-RU" sz="3000" b="1" cap="all" dirty="0" smtClean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000" b="1" cap="all" dirty="0" smtClean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школе?</a:t>
            </a:r>
            <a:endParaRPr lang="ru-RU" altLang="ru-RU" sz="3000" b="1" cap="all" dirty="0" smtClean="0">
              <a:ln w="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964055" y="3879215"/>
            <a:ext cx="64579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40 Ладошки»</a:t>
            </a:r>
            <a:endParaRPr lang="ru-RU" altLang="en-US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Подготовила воспитатель : Семенова Л.М.</a:t>
            </a:r>
            <a:endParaRPr lang="ru-RU" altLang="en-US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advTm="576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385" y="562610"/>
            <a:ext cx="7085965" cy="4923790"/>
          </a:xfrm>
        </p:spPr>
        <p:txBody>
          <a:bodyPr anchor="t" anchorCtr="0">
            <a:normAutofit/>
          </a:bodyPr>
          <a:lstStyle/>
          <a:p>
            <a:pPr marL="0" indent="0"/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школе важнее не учить его писать, а создать условия для развития мелких мышц руки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же способами можно тренировать детскую руку?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много различных упражнений по развитию мелкой моторики: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раскрашивание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вырзание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лепка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штриховка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конструирование и др.</a:t>
            </a:r>
            <a:br>
              <a:rPr lang="ru-RU" sz="2800" dirty="0" smtClean="0"/>
            </a:br>
            <a:r>
              <a:rPr sz="2800" b="1" dirty="0">
                <a:solidFill>
                  <a:srgbClr val="FFFF00"/>
                </a:solidFill>
                <a:sym typeface="+mn-ea"/>
              </a:rPr>
              <a:t>.</a:t>
            </a:r>
            <a:endParaRPr lang="ru-RU" sz="2800" dirty="0"/>
          </a:p>
        </p:txBody>
      </p:sp>
    </p:spTree>
  </p:cSld>
  <p:clrMapOvr>
    <a:masterClrMapping/>
  </p:clrMapOvr>
  <p:transition advTm="2451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470" y="458470"/>
            <a:ext cx="8210550" cy="6181725"/>
          </a:xfrm>
        </p:spPr>
        <p:txBody>
          <a:bodyPr anchor="t" anchorCtr="0">
            <a:normAutofit/>
          </a:bodyPr>
          <a:lstStyle/>
          <a:p>
            <a:pPr algn="l"/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готовность.</a:t>
            </a:r>
            <a:b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уметь ориентироваться во времени, пространстве.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новую социальную роль - роль школьника.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 понимание ребенком, почему он идет в школу, важность обучения;</a:t>
            </a:r>
            <a:br>
              <a:rPr sz="2400" b="1" kern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 наличие интереса к учению и получению новых знаний;</a:t>
            </a:r>
            <a:br>
              <a:rPr sz="2400" b="1" kern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 способность ребенка выполнять задание, которое ему не совсем по душе, но этого требует учебная программа;</a:t>
            </a:r>
            <a:br>
              <a:rPr sz="2400" b="1" kern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дела.</a:t>
            </a:r>
            <a:br>
              <a:rPr lang="ru-RU" dirty="0" smtClean="0"/>
            </a:b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295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105" y="308611"/>
            <a:ext cx="7886700" cy="5629274"/>
          </a:xfrm>
        </p:spPr>
        <p:txBody>
          <a:bodyPr anchor="t" anchorCtr="0">
            <a:normAutofit/>
          </a:bodyPr>
          <a:lstStyle/>
          <a:p>
            <a:pPr algn="ctr"/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готовность </a:t>
            </a:r>
            <a:b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 следующее: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умении ребенка подчинять своё поведение законам и нормам поведения, то есть уметь общаться со сверстниками и взрослыми.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понимать, что хорошо, а что – плохо;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таковые имеются.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48953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960" y="560705"/>
            <a:ext cx="7057390" cy="6308090"/>
          </a:xfrm>
        </p:spPr>
        <p:txBody>
          <a:bodyPr anchor="t" anchorCtr="0">
            <a:normAutofit/>
          </a:bodyPr>
          <a:lstStyle/>
          <a:p>
            <a:pPr marL="0" indent="0" algn="l">
              <a:buClr>
                <a:srgbClr val="000000"/>
              </a:buClr>
              <a:buFont typeface="Times New Roman" panose="02020603050405020304" pitchFamily="18" charset="0"/>
            </a:pPr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больше внимания должны уделять: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общему развитию ребенка,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развитию речи,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умение составлять рассказ по картинке, 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пересказывать содержание известной сказки,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рассуждать,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п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онимать и объяснять смысл пословиц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b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в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ыразительно рассказывать стихи с  </a:t>
            </a:r>
            <a:b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вильной интонацией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b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азличать в словах буквы и звуки.</a:t>
            </a:r>
            <a:b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6063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325" y="379730"/>
            <a:ext cx="7564120" cy="6256020"/>
          </a:xfrm>
        </p:spPr>
        <p:txBody>
          <a:bodyPr anchor="t" anchorCtr="0">
            <a:normAutofit/>
          </a:bodyPr>
          <a:lstStyle/>
          <a:p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Помогите своему ребенку овладеть информацией,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которая позволит ему не растеряться в обществе.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Приучайте ребенка содержать свои вещи в порядке.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пугайте ребенка трудностями и неудачами в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школе.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Научите ребенка правильно реагировать на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неудачи.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Помогите ребенку обрести чувство уверенности в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себе.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Приучайте ребенка к самостоятельности.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Учите ребенка чувствовать и удивляться,           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поощряйте его любознательность.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Стремитесь сделать полезным каждое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мгновение общения с ребенком.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advTm="30281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/>
          <p:nvPr>
            <p:ph type="ctrTitle"/>
          </p:nvPr>
        </p:nvSpPr>
        <p:spPr>
          <a:xfrm>
            <a:off x="1437005" y="461645"/>
            <a:ext cx="6929755" cy="5393055"/>
          </a:xfrm>
        </p:spPr>
        <p:txBody>
          <a:bodyPr anchor="t" anchorCtr="0">
            <a:normAutofit/>
          </a:bodyPr>
          <a:p>
            <a:pPr algn="l"/>
            <a:r>
              <a:rPr lang="ru-RU" altLang="en-US" sz="30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  <a:br>
              <a:rPr lang="ru-RU" altLang="en-US"/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Цель.........................................................................3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Цитата.....................................................................4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Памятка..................................................................5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успешной подготовки к школе.........7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готовность ребенка........................8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готовность...........................9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моторика................................................10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Мотивационнная готовность............................11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готовность..........................12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внимание............................................13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Рекомендации......................................................14</a:t>
            </a: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24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5391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260" y="969645"/>
            <a:ext cx="7451090" cy="2141855"/>
          </a:xfrm>
        </p:spPr>
        <p:txBody>
          <a:bodyPr anchor="t" anchorCtr="0">
            <a:norm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грамотность и компетентность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по вопросу подготовки детей к школе.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\Desktop\для презентации\neuspevajuchii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44115" y="2187191"/>
            <a:ext cx="4690575" cy="4108834"/>
          </a:xfrm>
          <a:prstGeom prst="roundRect">
            <a:avLst/>
          </a:prstGeom>
          <a:noFill/>
        </p:spPr>
      </p:pic>
    </p:spTree>
  </p:cSld>
  <p:clrMapOvr>
    <a:masterClrMapping/>
  </p:clrMapOvr>
  <p:transition advTm="989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941070"/>
            <a:ext cx="6929755" cy="3059430"/>
          </a:xfrm>
        </p:spPr>
        <p:txBody>
          <a:bodyPr anchor="t" anchorCtr="0">
            <a:normAutofit/>
          </a:bodyPr>
          <a:lstStyle/>
          <a:p>
            <a:pPr algn="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готовым к школе не значит уметь читать, писать и считать. Быть готовым к школе - значит быть готовым всему этому научиться.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 Венгер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advTm="3479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685" y="377825"/>
            <a:ext cx="7479665" cy="6019165"/>
          </a:xfrm>
        </p:spPr>
        <p:txBody>
          <a:bodyPr anchor="t" anchorCtr="0">
            <a:norm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Памятка.</a:t>
            </a:r>
            <a:b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Весна — время особых хлопот в семьях будущих первоклассников. Скоро в школу.</a:t>
            </a:r>
            <a:b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Подготовка к школе – процесс многоплановый. И следует отметить, что начинать заниматься с детьми следует не только непосредственно перед поступлением в школу, а далеко до этого, с младшего дошкольного возраста. И не только на специальных занятиях, но и в самостоятельной деятельности ребят – в играх, в труде, общении со взрослыми и сверстниками.</a:t>
            </a:r>
            <a:br>
              <a:rPr lang="ru-RU" sz="24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часто забывают, что важны не столько умения, сколько познавательная активность ребенка - жажда знаний,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узнавать новое.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advTm="30281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0" y="533400"/>
            <a:ext cx="7872095" cy="5573395"/>
          </a:xfrm>
        </p:spPr>
        <p:txBody>
          <a:bodyPr anchor="t" anchorCtr="0">
            <a:normAutofit/>
          </a:bodyPr>
          <a:lstStyle/>
          <a:p>
            <a:pPr algn="l"/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часто забывают, что важны не столько умения, сколько познавательная активность ребенка - жажда знаний, желание узнавать всё новое. Нередко родители ошибочно воспринимают собственного малыша, как некий «сосуд» для знаний, который нужно наполнить, а не как «факел», который необходимо зажечь.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хорошо считающий, бегло читающий, рассказывающий ихи страницами, буквально гениальный ребёнок, может быть совершенно не готов к школе, если обладает низким уровнем личностной, психологической зрелости и коммуникативной, социальной готовности к общению с людбми. То есть нужно подготовить ребенка к школе психологически. </a:t>
            </a:r>
            <a:br>
              <a:rPr lang="ru-RU" sz="2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</a:b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advTm="2051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61010"/>
          </a:xfrm>
        </p:spPr>
        <p:txBody>
          <a:bodyPr anchor="t" anchorCtr="0">
            <a:normAutofit/>
          </a:bodyPr>
          <a:lstStyle/>
          <a:p>
            <a:r>
              <a:rPr lang="ru-RU" sz="2400" b="1" dirty="0" smtClean="0"/>
              <a:t>	</a:t>
            </a:r>
            <a:endParaRPr lang="ru-RU" sz="2400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414270" y="434975"/>
            <a:ext cx="4004945" cy="1405255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498725" y="561340"/>
            <a:ext cx="378079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подготовки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90525" y="2275840"/>
            <a:ext cx="3401060" cy="12509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28650" y="4314190"/>
            <a:ext cx="3456940" cy="12509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351145" y="2275840"/>
            <a:ext cx="3288665" cy="12509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126355" y="4341495"/>
            <a:ext cx="3316605" cy="12509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549275" y="2486025"/>
            <a:ext cx="30829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овое поле 9"/>
          <p:cNvSpPr txBox="1"/>
          <p:nvPr/>
        </p:nvSpPr>
        <p:spPr>
          <a:xfrm>
            <a:off x="5713413" y="2486660"/>
            <a:ext cx="256349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882650" y="4510405"/>
            <a:ext cx="29095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овое поле 12"/>
          <p:cNvSpPr txBox="1"/>
          <p:nvPr/>
        </p:nvSpPr>
        <p:spPr>
          <a:xfrm>
            <a:off x="5125720" y="4524375"/>
            <a:ext cx="34080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154930" y="1812290"/>
            <a:ext cx="252730" cy="449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791585" y="1882140"/>
            <a:ext cx="280670" cy="449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flipH="1">
            <a:off x="3791585" y="1840230"/>
            <a:ext cx="625475" cy="2459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47260" y="1854200"/>
            <a:ext cx="561975" cy="2431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3479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930" y="478155"/>
            <a:ext cx="7241540" cy="6151245"/>
          </a:xfrm>
        </p:spPr>
        <p:txBody>
          <a:bodyPr anchor="t" anchorCtr="0">
            <a:normAutofit/>
          </a:bodyPr>
          <a:lstStyle/>
          <a:p>
            <a:pPr algn="ctr"/>
            <a:r>
              <a:rPr lang="ru-RU" sz="2400" b="1" dirty="0" smtClean="0"/>
              <a:t>	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готовность ребенка.</a:t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Этот аспект означает, что ребенок должен быть готов к обучению в школе физически. То есть состояние его здоровья должно позволять успешно проходить образовательную программу. Физиологическая готовность подразумевает развитие мелкой моторики (пальчиков), координации движения. Ребенок должен знать, в какой руке и как нужно держать ручку. А также ребенок при поступлении в первый класс должен знать, соблюдать и понимать важность соблюдения основных гигиенических норм: правильная поза за столом, осанка и т. п.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advTm="3479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410" y="415290"/>
            <a:ext cx="8267065" cy="6210300"/>
          </a:xfrm>
        </p:spPr>
        <p:txBody>
          <a:bodyPr anchor="t" anchorCtr="0">
            <a:normAutofit/>
          </a:bodyPr>
          <a:lstStyle/>
          <a:p>
            <a:pPr algn="l"/>
            <a: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 к школе.</a:t>
            </a:r>
            <a:br>
              <a:rPr lang="ru-RU" sz="30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Предполагает: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внимания,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-памяти,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сформированные мыслительные операции,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анализа, синтеза,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обощения,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закономерности,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пространственного мышления,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мелкой моторики. </a:t>
            </a:r>
            <a:br>
              <a:rPr lang="ru-RU" sz="2400" b="1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</a:t>
            </a:r>
            <a:r>
              <a:rPr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первому классу у ребенка должен быть запас определенных знаний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br>
              <a:rPr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 smtClean="0">
                <a:ln>
                  <a:noFill/>
                </a:ln>
              </a:rPr>
            </a:br>
            <a:br>
              <a:rPr lang="ru-RU" dirty="0" smtClean="0">
                <a:ln>
                  <a:noFill/>
                </a:ln>
              </a:rPr>
            </a:br>
            <a:endParaRPr lang="ru-RU" dirty="0" smtClean="0">
              <a:ln>
                <a:noFill/>
              </a:ln>
            </a:endParaRPr>
          </a:p>
        </p:txBody>
      </p:sp>
    </p:spTree>
  </p:cSld>
  <p:clrMapOvr>
    <a:masterClrMapping/>
  </p:clrMapOvr>
  <p:transition advTm="295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5439</Words>
  <Application>WPS Presentation</Application>
  <PresentationFormat>Экран (4:3)</PresentationFormat>
  <Paragraphs>47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  <vt:variant>
        <vt:lpstr>自定义放映</vt:lpstr>
      </vt:variant>
      <vt:variant>
        <vt:i4>0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Тема Office</vt:lpstr>
      <vt:lpstr>Как подготовить  ребенка к школе?</vt:lpstr>
      <vt:lpstr>Содержание: Цель.........................................................................3 Цитата.....................................................................4 Памятка..................................................................5 Факторы успешной подготовки к школе.........7 Физическая готовность ребенка........................8 Интеллектуальная готовность...........................9 Мелкая моторика................................................10 Мотивационнная готовность............................11 Коммуникативная готовность..........................12 Обратите внимание............................................13 Рекомендации......................................................14  </vt:lpstr>
      <vt:lpstr>Цель: Повысить грамотность и компетентность  родителей по вопросу подготовки детей к школе.</vt:lpstr>
      <vt:lpstr>Быть готовым к школе не значит уметь читать, писать и считать. Быть готовым к школе - значит быть готовым всему этому научиться. Л.Н. Венгер </vt:lpstr>
      <vt:lpstr>Памятка. Весна — время особых хлопот в семьях будущих первоклассников. Скоро в школу. Подготовка к школе – процесс многоплановый. И следует отметить, что начинать заниматься с детьми следует не только непосредственно перед поступлением в школу, а далеко до этого, с младшего дошкольного возраста. И не только на специальных занятиях, но и в самостоятельной деятельности ребят – в играх, в труде, общении со взрослыми и сверстниками. Родители часто забывают, что важны не столько умения, сколько познавательная активность ребенка - жажда знаний,  желание узнавать новое. </vt:lpstr>
      <vt:lpstr>Родители часто забывают, что важны не столько умения, сколько познавательная активность ребенка - жажда знаний, желание узнавать всё новое. Нередко родители ошибочно воспринимают собственного малыша, как некий «сосуд» для знаний, который нужно наполнить, а не как «факел», который необходимо зажечь. Даже хорошо считающий, бегло читающий, рассказывающий ихи страницами, буквально гениальный ребёнок, может быть совершенно не готов к школе, если обладает низким уровнем личностной, психологической зрелости и коммуникативной, социальной готовности к общению с людбми. То есть нужно подготовить ребенка к школе психологически.   </vt:lpstr>
      <vt:lpstr>	</vt:lpstr>
      <vt:lpstr>	Физическая готовность ребенка. Этот аспект означает, что ребенок должен быть готов к обучению в школе физически. То есть состояние его здоровья должно позволять успешно проходить образовательную программу. Физиологическая готовность подразумевает развитие мелкой моторики (пальчиков), координации движения. Ребенок должен знать, в какой руке и как нужно держать ручку. А также ребенок при поступлении в первый класс должен знать, соблюдать и понимать важность соблюдения основных гигиенических норм: правильная поза за столом, осанка и т. п. </vt:lpstr>
      <vt:lpstr>Интеллектуальная готовность к школе. Предполагает: - развитие внимания,  -памяти,  - сформированные мыслительные операции,  - анализа, синтеза,  - обощения,  - установление закономерности,  - пространственного мышления, - развитие мелкой моторики.  К первому классу у ребенка должен быть запас определенных знаний.   </vt:lpstr>
      <vt:lpstr>Мелкая моторика. При подготовке к школе важнее не учить его писать, а создать условия для развития мелких мышц руки Какими же способами можно тренировать детскую руку? Существует много различных упражнений по развитию мелкой моторики: - раскрашивание - вырзание - лепка - штриховка - конструирование и др. .</vt:lpstr>
      <vt:lpstr>Мотивационная готовность. Ребенок должен уметь ориентироваться во времени, пространстве. Принимать новую социальную роль - роль школьника.- понимание ребенком, почему он идет в школу, важность обучения; - наличие интереса к учению и получению новых знаний; - способность ребенка выполнять задание, которое ему не совсем по душе, но этого требует учебная программа; -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дела.  </vt:lpstr>
      <vt:lpstr>Коммуникативная готовность  подразумевает следующее:  проявляется в умении ребенка подчинять своё поведение законам и нормам поведения, то есть уметь общаться со сверстниками и взрослыми.  Ребенок должен понимать, что хорошо, а что – плохо; 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 если таковые имеются.</vt:lpstr>
      <vt:lpstr>Обратите внимание Родители больше внимания должны уделять:   - общему развитию ребенка,   - развитию речи,   - умение составлять рассказ по картинке,     - пересказывать содержание известной сказки,                    - рассуждать,  - понимать и объяснять смысл пословиц,  - выразительно рассказывать стихи с      правильной интонацией,  - различать в словах буквы и звуки. </vt:lpstr>
      <vt:lpstr>Рекомендации: - Помогите своему ребенку овладеть информацией,     которая позволит ему не растеряться в обществе. - Приучайте ребенка содержать свои вещи в порядке. - Не пугайте ребенка трудностями и неудачами в     школе. - Научите ребенка правильно реагировать на     неудачи. - Помогите ребенку обрести чувство уверенности в     себе. - Приучайте ребенка к самостоятельности. - Учите ребенка чувствовать и удивляться,                  поощряйте его любознательность. -  Стремитесь сделать полезным каждое      мгновение общения с ребенком.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</dc:creator>
  <cp:lastModifiedBy>45</cp:lastModifiedBy>
  <cp:revision>42</cp:revision>
  <dcterms:created xsi:type="dcterms:W3CDTF">2015-08-10T18:59:00Z</dcterms:created>
  <dcterms:modified xsi:type="dcterms:W3CDTF">2019-12-09T10:44:18Z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1049-11.2.0.8641</vt:lpwstr>
  </property>
</Properties>
</file>